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8"/>
  </p:notesMasterIdLst>
  <p:handoutMasterIdLst>
    <p:handoutMasterId r:id="rId39"/>
  </p:handoutMasterIdLst>
  <p:sldIdLst>
    <p:sldId id="274" r:id="rId4"/>
    <p:sldId id="276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397" r:id="rId17"/>
    <p:sldId id="396" r:id="rId18"/>
    <p:sldId id="433" r:id="rId19"/>
    <p:sldId id="434" r:id="rId20"/>
    <p:sldId id="398" r:id="rId21"/>
    <p:sldId id="399" r:id="rId22"/>
    <p:sldId id="403" r:id="rId23"/>
    <p:sldId id="400" r:id="rId24"/>
    <p:sldId id="411" r:id="rId25"/>
    <p:sldId id="401" r:id="rId26"/>
    <p:sldId id="426" r:id="rId27"/>
    <p:sldId id="407" r:id="rId28"/>
    <p:sldId id="428" r:id="rId29"/>
    <p:sldId id="429" r:id="rId30"/>
    <p:sldId id="415" r:id="rId31"/>
    <p:sldId id="410" r:id="rId32"/>
    <p:sldId id="427" r:id="rId33"/>
    <p:sldId id="349" r:id="rId34"/>
    <p:sldId id="432" r:id="rId35"/>
    <p:sldId id="413" r:id="rId36"/>
    <p:sldId id="414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88" d="100"/>
          <a:sy n="88" d="100"/>
        </p:scale>
        <p:origin x="250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2015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66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44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5947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382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30-Jun-17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71728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038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5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533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493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#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visualstudio.com/products/visual-studio-community-v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mpilejava.net/" TargetMode="External"/><Relationship Id="rId4" Type="http://schemas.openxmlformats.org/officeDocument/2006/relationships/hyperlink" Target="https://dotnetfiddle.net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udge.softuni.bg/Contests/150/First-Steps-in-Codi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3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436812" y="762000"/>
            <a:ext cx="9053299" cy="1095352"/>
          </a:xfrm>
        </p:spPr>
        <p:txBody>
          <a:bodyPr>
            <a:normAutofit fontScale="90000"/>
          </a:bodyPr>
          <a:lstStyle/>
          <a:p>
            <a:r>
              <a:rPr lang="bg-BG" dirty="0"/>
              <a:t>Първи стъпки </a:t>
            </a:r>
            <a:r>
              <a:rPr lang="bg-BG"/>
              <a:t>в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 fontScale="92500"/>
          </a:bodyPr>
          <a:lstStyle/>
          <a:p>
            <a:r>
              <a:rPr lang="bg-BG" dirty="0"/>
              <a:t>Да напишем първата си програма с </a:t>
            </a:r>
            <a:r>
              <a:rPr lang="en-US" dirty="0"/>
              <a:t>JavaScript </a:t>
            </a:r>
            <a:r>
              <a:rPr lang="bg-BG" dirty="0"/>
              <a:t>и </a:t>
            </a:r>
            <a:r>
              <a:rPr lang="en-US"/>
              <a:t>Visual Studio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75" y="4114800"/>
            <a:ext cx="413246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http://softuni.bg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 rot="576164">
            <a:off x="4765524" y="361877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Програмиране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75761" y="2133600"/>
            <a:ext cx="11804822" cy="28471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sz="3800" dirty="0"/>
              <a:t>Програмите се пишат на </a:t>
            </a:r>
            <a:r>
              <a:rPr lang="bg-BG" sz="3800" dirty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1">
              <a:lnSpc>
                <a:spcPct val="100000"/>
              </a:lnSpc>
            </a:pPr>
            <a:r>
              <a:rPr lang="bg-BG" sz="3800" dirty="0"/>
              <a:t>Например </a:t>
            </a:r>
            <a:r>
              <a:rPr lang="en-US" sz="3800" dirty="0"/>
              <a:t>C#, Java, JavaScript</a:t>
            </a:r>
            <a:r>
              <a:rPr lang="bg-BG" sz="3800" dirty="0"/>
              <a:t>,</a:t>
            </a:r>
            <a:r>
              <a:rPr lang="en-US" sz="3800" dirty="0"/>
              <a:t> Python, PHP</a:t>
            </a:r>
            <a:r>
              <a:rPr lang="bg-BG" sz="3800" dirty="0"/>
              <a:t>, </a:t>
            </a:r>
            <a:r>
              <a:rPr lang="en-US" sz="3800" dirty="0"/>
              <a:t>C</a:t>
            </a:r>
            <a:r>
              <a:rPr lang="bg-BG" sz="3800" dirty="0"/>
              <a:t>, </a:t>
            </a:r>
            <a:r>
              <a:rPr lang="en-US" sz="3800" dirty="0"/>
              <a:t>C++, </a:t>
            </a:r>
            <a:r>
              <a:rPr lang="bg-BG" sz="3800" dirty="0"/>
              <a:t>…</a:t>
            </a:r>
          </a:p>
          <a:p>
            <a:pPr lvl="1">
              <a:lnSpc>
                <a:spcPct val="100000"/>
              </a:lnSpc>
            </a:pPr>
            <a:r>
              <a:rPr lang="bg-BG" sz="3800" dirty="0"/>
              <a:t>Използва се </a:t>
            </a:r>
            <a:r>
              <a:rPr lang="bg-BG" sz="3800" dirty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sz="3800" dirty="0"/>
              <a:t>(например </a:t>
            </a:r>
            <a:r>
              <a:rPr lang="en-US" sz="3800" dirty="0"/>
              <a:t>Visual Studio)</a:t>
            </a:r>
            <a:endParaRPr lang="bg-BG" sz="3800" dirty="0"/>
          </a:p>
          <a:p>
            <a:pPr lvl="1"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5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85025" y="2667000"/>
            <a:ext cx="8828987" cy="1110780"/>
          </a:xfrm>
        </p:spPr>
        <p:txBody>
          <a:bodyPr>
            <a:normAutofit/>
          </a:bodyPr>
          <a:lstStyle/>
          <a:p>
            <a:r>
              <a:rPr lang="bg-BG" sz="6600" dirty="0"/>
              <a:t>Демонстрация на живо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6653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Напишете програма, която въвежда число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(1 ≤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≤ 100) </a:t>
            </a:r>
            <a:r>
              <a:rPr lang="bg-BG" dirty="0"/>
              <a:t>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/>
              <a:t>с размер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| ****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9839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/>
              <a:t>Пращане</a:t>
            </a:r>
            <a:r>
              <a:rPr lang="en-US" sz="2600" dirty="0"/>
              <a:t> </a:t>
            </a:r>
            <a:r>
              <a:rPr lang="bg-BG" sz="2600" dirty="0"/>
              <a:t>на решения: </a:t>
            </a:r>
            <a:r>
              <a:rPr lang="en-US" sz="2600" dirty="0">
                <a:hlinkClick r:id="rId3"/>
              </a:rPr>
              <a:t>https://judge.softuni.bg/Contests/Practice/Index/155#6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2380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christmasTree([arg1])</a:t>
            </a:r>
            <a:r>
              <a:rPr lang="bg-BG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bg-BG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 = Number(arg1);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(var i = 0; i &lt; n+1; i++) {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 ".repeat(n-i) + 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"*".repeat(i) +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 | " +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"*".repeat(i) +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 ".repeat(n-i));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074" name="Picture 2" descr="http://www.devacron.com/wp-content/uploads/2013/10/javascrip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087" y="4459147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90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/>
              <a:t>Да направим конзолна програмка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13" y="2057400"/>
            <a:ext cx="8432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bg-BG" dirty="0"/>
              <a:t>За да програмирате, ви трябва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Integrated Development Environment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За </a:t>
            </a:r>
            <a:r>
              <a:rPr lang="en-US" dirty="0"/>
              <a:t>JavaScript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Visual Studio</a:t>
            </a:r>
            <a:endParaRPr lang="bg-BG" dirty="0">
              <a:sym typeface="Wingdings" panose="05000000000000000000" pitchFamily="2" charset="2"/>
            </a:endParaRPr>
          </a:p>
          <a:p>
            <a:pPr lvl="2"/>
            <a:r>
              <a:rPr lang="en-US" dirty="0"/>
              <a:t>Visual Studio Code</a:t>
            </a:r>
            <a:endParaRPr lang="bg-BG" dirty="0"/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WebStorm</a:t>
            </a:r>
            <a:endParaRPr lang="en-US" dirty="0"/>
          </a:p>
          <a:p>
            <a:pPr lvl="1"/>
            <a:r>
              <a:rPr lang="bg-BG" dirty="0"/>
              <a:t>За </a:t>
            </a:r>
            <a:r>
              <a:rPr lang="en-US" dirty="0"/>
              <a:t>C#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Visual Studio </a:t>
            </a:r>
            <a:r>
              <a:rPr lang="bg-BG" dirty="0">
                <a:sym typeface="Wingdings" panose="05000000000000000000" pitchFamily="2" charset="2"/>
              </a:rPr>
              <a:t>за </a:t>
            </a:r>
            <a:r>
              <a:rPr lang="en-US" dirty="0">
                <a:sym typeface="Wingdings" panose="05000000000000000000" pitchFamily="2" charset="2"/>
              </a:rPr>
              <a:t>Windows</a:t>
            </a:r>
          </a:p>
          <a:p>
            <a:pPr lvl="2"/>
            <a:r>
              <a:rPr lang="bg-BG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MonoDevelop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bg-BG" dirty="0">
                <a:sym typeface="Wingdings" panose="05000000000000000000" pitchFamily="2" charset="2"/>
              </a:rPr>
              <a:t>за </a:t>
            </a:r>
            <a:r>
              <a:rPr lang="en-US" dirty="0">
                <a:sym typeface="Wingdings" panose="05000000000000000000" pitchFamily="2" charset="2"/>
              </a:rPr>
              <a:t>Linux / Max OS X</a:t>
            </a:r>
          </a:p>
          <a:p>
            <a:pPr lvl="1"/>
            <a:r>
              <a:rPr lang="bg-BG" dirty="0">
                <a:sym typeface="Wingdings" panose="05000000000000000000" pitchFamily="2" charset="2"/>
              </a:rPr>
              <a:t>за </a:t>
            </a:r>
            <a:r>
              <a:rPr lang="en-US" dirty="0">
                <a:sym typeface="Wingdings" panose="05000000000000000000" pitchFamily="2" charset="2"/>
              </a:rPr>
              <a:t>Java  </a:t>
            </a:r>
            <a:r>
              <a:rPr lang="en-US" dirty="0" err="1">
                <a:sym typeface="Wingdings" panose="05000000000000000000" pitchFamily="2" charset="2"/>
              </a:rPr>
              <a:t>IntellyJ</a:t>
            </a:r>
            <a:r>
              <a:rPr lang="en-US" dirty="0">
                <a:sym typeface="Wingdings" panose="05000000000000000000" pitchFamily="2" charset="2"/>
              </a:rPr>
              <a:t> Idea</a:t>
            </a:r>
          </a:p>
          <a:p>
            <a:pPr lvl="1"/>
            <a:r>
              <a:rPr lang="bg-BG" dirty="0">
                <a:sym typeface="Wingdings" panose="05000000000000000000" pitchFamily="2" charset="2"/>
              </a:rPr>
              <a:t>за </a:t>
            </a:r>
            <a:r>
              <a:rPr lang="en-US" dirty="0">
                <a:sym typeface="Wingdings" panose="05000000000000000000" pitchFamily="2" charset="2"/>
              </a:rPr>
              <a:t>PHP  PHP 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Инсталирайте си </a:t>
            </a:r>
            <a:r>
              <a:rPr lang="en-US" dirty="0"/>
              <a:t>Microsoft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Studio Community 2017 </a:t>
            </a:r>
            <a:r>
              <a:rPr lang="bg-BG"/>
              <a:t>с</a:t>
            </a:r>
            <a:r>
              <a:rPr lang="bg-BG" b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/>
              <a:t>допълнителен компонент  за </a:t>
            </a: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Node.js development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>
                <a:hlinkClick r:id="rId2"/>
              </a:rPr>
              <a:t>https://www.visualstudio.com/vs/community/ </a:t>
            </a:r>
            <a:endParaRPr lang="en-US"/>
          </a:p>
          <a:p>
            <a:r>
              <a:rPr lang="bg-BG"/>
              <a:t>Инсталирайте </a:t>
            </a:r>
            <a:r>
              <a:rPr lang="en-US"/>
              <a:t>Node.js </a:t>
            </a:r>
            <a:endParaRPr lang="bg-BG"/>
          </a:p>
          <a:p>
            <a:pPr lvl="1"/>
            <a:r>
              <a:rPr lang="en-US">
                <a:hlinkClick r:id="rId3"/>
              </a:rPr>
              <a:t>https://nodejs.org/en/download/</a:t>
            </a:r>
            <a:endParaRPr lang="bg-BG"/>
          </a:p>
          <a:p>
            <a:r>
              <a:rPr lang="bg-BG"/>
              <a:t>Алтернативна среда за разработка (</a:t>
            </a:r>
            <a:r>
              <a:rPr lang="en-US"/>
              <a:t>online)</a:t>
            </a:r>
          </a:p>
          <a:p>
            <a:pPr lvl="1"/>
            <a:r>
              <a:rPr lang="en-US"/>
              <a:t>JavaScript </a:t>
            </a:r>
            <a:r>
              <a:rPr lang="en-US" dirty="0"/>
              <a:t>– </a:t>
            </a:r>
            <a:r>
              <a:rPr lang="bg-BG" dirty="0"/>
              <a:t>може директно в конзолата </a:t>
            </a:r>
            <a:r>
              <a:rPr lang="bg-BG"/>
              <a:t>на браузъра</a:t>
            </a:r>
            <a:endParaRPr lang="bg-BG" dirty="0"/>
          </a:p>
          <a:p>
            <a:pPr lvl="1"/>
            <a:r>
              <a:rPr lang="en-US" dirty="0"/>
              <a:t>C# – .NET Fiddle - </a:t>
            </a:r>
            <a:r>
              <a:rPr lang="en-US" dirty="0">
                <a:hlinkClick r:id="rId4"/>
              </a:rPr>
              <a:t>https://dotnetfiddle.net/</a:t>
            </a:r>
            <a:endParaRPr lang="en-US" dirty="0"/>
          </a:p>
          <a:p>
            <a:pPr lvl="1"/>
            <a:r>
              <a:rPr lang="en-US" dirty="0"/>
              <a:t>Java – </a:t>
            </a:r>
            <a:r>
              <a:rPr lang="en-US" dirty="0">
                <a:hlinkClick r:id="rId5"/>
              </a:rPr>
              <a:t>https://www.compilejava.net/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1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Инсталиране на </a:t>
            </a:r>
            <a:r>
              <a:rPr lang="en-US" dirty="0"/>
              <a:t>Visual Studio Community 2017 </a:t>
            </a:r>
            <a:r>
              <a:rPr lang="bg-BG" dirty="0"/>
              <a:t>и избиране на необходимите компоненти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Среда за разработка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18" y="2481834"/>
            <a:ext cx="7847012" cy="37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16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47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Стартирайте </a:t>
            </a:r>
            <a:r>
              <a:rPr lang="en-US"/>
              <a:t>Visual Studio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bg-BG" dirty="0"/>
              <a:t>Нов файл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[File]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[New]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[Project...] (Ctrl+Shift+N)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конзолна програма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66" y="2667000"/>
            <a:ext cx="6077892" cy="37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/>
              <a:t>Сорс кодът на програма се пише във </a:t>
            </a:r>
            <a:r>
              <a:rPr lang="bg-BG" sz="3200"/>
              <a:t>функция </a:t>
            </a:r>
            <a:r>
              <a:rPr lang="en-US" sz="3000" b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llo()</a:t>
            </a:r>
          </a:p>
          <a:p>
            <a:pPr lvl="1"/>
            <a:r>
              <a:rPr lang="bg-BG" sz="3000" dirty="0"/>
              <a:t>Между отварящата и затварящата скоба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/>
              <a:t>Натиснете </a:t>
            </a:r>
            <a:r>
              <a:rPr lang="en-US" sz="3000" dirty="0"/>
              <a:t>[Enter] </a:t>
            </a:r>
            <a:r>
              <a:rPr lang="bg-BG" sz="3000" dirty="0"/>
              <a:t>след отварящата скоба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Писане на програмен код</a:t>
            </a:r>
            <a:endParaRPr lang="en-US" dirty="0"/>
          </a:p>
        </p:txBody>
      </p:sp>
      <p:pic>
        <p:nvPicPr>
          <p:cNvPr id="1026" name="Picture 2" descr="C:\Users\Alisa\OneDrive\1\Image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76" y="1642127"/>
            <a:ext cx="6373236" cy="418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Първа програмка с </a:t>
            </a:r>
            <a:r>
              <a:rPr lang="en-US" dirty="0"/>
              <a:t>JavaScript</a:t>
            </a:r>
            <a:r>
              <a:rPr lang="bg-BG" dirty="0"/>
              <a:t> и </a:t>
            </a:r>
            <a:r>
              <a:rPr lang="en-US"/>
              <a:t>Visual Studio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Да направим конзолна програма</a:t>
            </a:r>
          </a:p>
          <a:p>
            <a:pPr marL="712788" lvl="1" indent="-409575"/>
            <a:r>
              <a:rPr lang="bg-BG" dirty="0"/>
              <a:t>Създаване на конзолна </a:t>
            </a:r>
            <a:r>
              <a:rPr lang="en-US" dirty="0"/>
              <a:t>JS </a:t>
            </a:r>
            <a:r>
              <a:rPr lang="bg-BG" dirty="0"/>
              <a:t>програма</a:t>
            </a:r>
          </a:p>
          <a:p>
            <a:pPr marL="712788" lvl="1" indent="-409575"/>
            <a:r>
              <a:rPr lang="bg-BG" dirty="0"/>
              <a:t>Стартиране на програмата</a:t>
            </a:r>
          </a:p>
          <a:p>
            <a:pPr marL="712788" lvl="1" indent="-409575"/>
            <a:r>
              <a:rPr lang="bg-BG" dirty="0"/>
              <a:t>Тестване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Да напишем уеб приложение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75212" y="1182497"/>
            <a:ext cx="6691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console.log("Hello,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 descr="C:\Users\Alisa\OneDrive\1\Image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4" y="1946928"/>
            <a:ext cx="6553198" cy="430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стартиране на програмата </a:t>
            </a:r>
            <a:r>
              <a:rPr lang="bg-BG"/>
              <a:t>натиснете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[F5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  <a:p>
            <a:r>
              <a:rPr lang="bg-BG" dirty="0"/>
              <a:t>Ако няма грешки, програмата ще се изпълни</a:t>
            </a:r>
          </a:p>
          <a:p>
            <a:r>
              <a:rPr lang="bg-BG" dirty="0"/>
              <a:t>Резултатът ще се изпише на конзолата (</a:t>
            </a:r>
            <a:r>
              <a:rPr lang="bg-BG"/>
              <a:t>в черния прозорец):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на програмата</a:t>
            </a:r>
            <a:endParaRPr lang="en-US" dirty="0"/>
          </a:p>
        </p:txBody>
      </p:sp>
      <p:pic>
        <p:nvPicPr>
          <p:cNvPr id="3074" name="Picture 2" descr="C:\Users\Alisa\OneDrive\1\Image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02" y="3741305"/>
            <a:ext cx="6379910" cy="19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Тествайте кода си в онлайн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Тестване на програмата в </a:t>
            </a:r>
            <a:r>
              <a:rPr lang="en-US" dirty="0"/>
              <a:t>Judge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275012" y="2393899"/>
            <a:ext cx="5055400" cy="40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/>
              <a:t>Бъркане </a:t>
            </a:r>
            <a:r>
              <a:rPr lang="bg-BG" dirty="0"/>
              <a:t>на малки и главни букви:</a:t>
            </a:r>
            <a:endParaRPr lang="en-US" dirty="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bg-BG"/>
              <a:t>Липсваща </a:t>
            </a:r>
            <a:r>
              <a:rPr lang="bg-BG" dirty="0"/>
              <a:t>кавичка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/>
              <a:t> или липсваща скоба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 </a:t>
            </a:r>
            <a:r>
              <a:rPr lang="bg-BG" dirty="0"/>
              <a:t>или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Типични грешки </a:t>
            </a:r>
            <a:r>
              <a:rPr lang="bg-BG"/>
              <a:t>в </a:t>
            </a:r>
            <a:r>
              <a:rPr lang="en-US"/>
              <a:t>JavaScript </a:t>
            </a:r>
            <a:r>
              <a:rPr lang="bg-BG" dirty="0"/>
              <a:t>програмите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2" y="5614863"/>
            <a:ext cx="4919949" cy="572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8" y="5614864"/>
            <a:ext cx="4914553" cy="571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11" y="1905000"/>
            <a:ext cx="107918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Конзолни </a:t>
            </a:r>
            <a:r>
              <a:rPr lang="bg-BG"/>
              <a:t>програмки с</a:t>
            </a:r>
            <a:r>
              <a:rPr lang="en-US"/>
              <a:t>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Упражнения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80" y="666750"/>
            <a:ext cx="5325491" cy="367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42" y="1295400"/>
            <a:ext cx="4678570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448066"/>
            <a:ext cx="4151630" cy="12196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6259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Да </a:t>
            </a:r>
            <a:r>
              <a:rPr lang="bg-BG"/>
              <a:t>направим уеб приложение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79" y="1752600"/>
            <a:ext cx="6491538" cy="30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066800"/>
            <a:ext cx="5141999" cy="2329166"/>
          </a:xfrm>
        </p:spPr>
        <p:txBody>
          <a:bodyPr anchor="ctr" anchorCtr="0"/>
          <a:lstStyle/>
          <a:p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sz="3200" dirty="0"/>
              <a:t> четат входните си данни и отпечатват изхода си на текстова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Конзолни и уеб приложения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9013" y="3581400"/>
            <a:ext cx="514199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srgbClr val="FBEEC9">
                    <a:lumMod val="75000"/>
                  </a:srgbClr>
                </a:solidFill>
              </a:rPr>
              <a:t>Уеб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 </a:t>
            </a:r>
            <a:r>
              <a:rPr lang="bg-BG" sz="3200" dirty="0">
                <a:solidFill>
                  <a:srgbClr val="FBEEC9">
                    <a:lumMod val="75000"/>
                  </a:srgbClr>
                </a:solidFill>
              </a:rPr>
              <a:t>приложенията</a:t>
            </a:r>
            <a:r>
              <a:rPr lang="bg-BG" sz="3200" dirty="0">
                <a:solidFill>
                  <a:prstClr val="white"/>
                </a:solidFill>
              </a:rPr>
              <a:t> ползват уеб-базиран потребителски интерфейс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Работят през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уеб браузър</a:t>
            </a:r>
            <a:r>
              <a:rPr lang="bg-BG" sz="3200" dirty="0">
                <a:solidFill>
                  <a:prstClr val="white"/>
                </a:solidFill>
              </a:rPr>
              <a:t> и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уеб сървър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46" y="3919022"/>
            <a:ext cx="4810207" cy="215629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949753" y="1604260"/>
            <a:ext cx="545259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2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уеб приложение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4508E-19E2-464F-B00C-82F97926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10" y="1371600"/>
            <a:ext cx="733160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4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действие</a:t>
            </a:r>
            <a:r>
              <a:rPr lang="en-US"/>
              <a:t>: </a:t>
            </a:r>
            <a:r>
              <a:rPr lang="en-US" noProof="1"/>
              <a:t>calc</a:t>
            </a:r>
            <a:r>
              <a:rPr lang="bg-BG" noProof="1"/>
              <a:t>()</a:t>
            </a:r>
            <a:endParaRPr lang="en-US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2EA26-56A0-4E59-95CD-5627D7F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371600"/>
            <a:ext cx="941503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Стартираме уеб приложението </a:t>
            </a:r>
            <a:r>
              <a:rPr lang="bg-BG" sz="3200"/>
              <a:t>с </a:t>
            </a:r>
            <a:r>
              <a:rPr lang="en-US" sz="3200">
                <a:solidFill>
                  <a:schemeClr val="tx2">
                    <a:lumMod val="75000"/>
                  </a:schemeClr>
                </a:solidFill>
              </a:rPr>
              <a:t>[Ctrl+Shift+W]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3200" dirty="0"/>
              <a:t>Тестваме в уеб браузъра с различни числа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на уеб приложението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95" y="2835968"/>
            <a:ext cx="7678858" cy="34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Какво означава</a:t>
            </a:r>
            <a:br>
              <a:rPr lang="bg-BG" dirty="0"/>
            </a:br>
            <a:r>
              <a:rPr lang="bg-BG" dirty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488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/>
              <a:t>Изграждане на уеб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/>
              <a:t>Упражнение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1" y="594398"/>
            <a:ext cx="6780722" cy="4042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80" y="1477532"/>
            <a:ext cx="5780087" cy="25910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701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/>
              <a:t> означава да пишеш</a:t>
            </a:r>
            <a:r>
              <a:rPr lang="en-US" sz="3200" dirty="0"/>
              <a:t> </a:t>
            </a:r>
            <a:r>
              <a:rPr lang="bg-BG" sz="3200" dirty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Компютърна програма 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Използва се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/>
              <a:t>(</a:t>
            </a:r>
            <a:r>
              <a:rPr lang="bg-BG" sz="3000"/>
              <a:t>например </a:t>
            </a:r>
            <a:r>
              <a:rPr lang="en-US" sz="3000"/>
              <a:t>JavaScript</a:t>
            </a:r>
            <a:r>
              <a:rPr lang="bg-BG" sz="3000"/>
              <a:t>)</a:t>
            </a:r>
            <a:r>
              <a:rPr lang="en-US" sz="3000"/>
              <a:t> </a:t>
            </a:r>
            <a:r>
              <a:rPr lang="en-US" sz="3000" dirty="0"/>
              <a:t>+</a:t>
            </a:r>
            <a:r>
              <a:rPr lang="bg-BG" sz="3000" dirty="0"/>
              <a:t/>
            </a:r>
            <a:br>
              <a:rPr lang="bg-BG" sz="3000" dirty="0"/>
            </a:b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/>
              <a:t>(например </a:t>
            </a:r>
            <a:r>
              <a:rPr lang="en-US" sz="3000" dirty="0"/>
              <a:t>Visual Studio)</a:t>
            </a:r>
          </a:p>
          <a:p>
            <a:pPr>
              <a:lnSpc>
                <a:spcPct val="100000"/>
              </a:lnSpc>
            </a:pPr>
            <a:r>
              <a:rPr lang="bg-BG" sz="3200"/>
              <a:t>На </a:t>
            </a:r>
            <a:r>
              <a:rPr lang="en-US" sz="3200"/>
              <a:t>JavaScript </a:t>
            </a:r>
            <a:r>
              <a:rPr lang="bg-BG" sz="3200" dirty="0"/>
              <a:t>командите се </a:t>
            </a:r>
            <a:r>
              <a:rPr lang="bg-BG" sz="3200"/>
              <a:t>пишат във</a:t>
            </a:r>
            <a:r>
              <a:rPr lang="en-US" sz="3200"/>
              <a:t> </a:t>
            </a:r>
            <a:r>
              <a:rPr lang="bg-BG" sz="3200"/>
              <a:t>функции</a:t>
            </a:r>
            <a:endParaRPr lang="en-US" sz="300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/>
              <a:t>Печатаме </a:t>
            </a:r>
            <a:r>
              <a:rPr lang="bg-BG" sz="3000"/>
              <a:t>с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console.log(…)</a:t>
            </a:r>
            <a:r>
              <a:rPr lang="en-US" sz="3000"/>
              <a:t>, </a:t>
            </a:r>
            <a:r>
              <a:rPr lang="bg-BG" sz="3000" dirty="0"/>
              <a:t>стартираме </a:t>
            </a:r>
            <a:r>
              <a:rPr lang="bg-BG" sz="3000"/>
              <a:t>с </a:t>
            </a:r>
            <a:r>
              <a:rPr lang="en-US" sz="3000">
                <a:solidFill>
                  <a:schemeClr val="tx2">
                    <a:lumMod val="75000"/>
                  </a:schemeClr>
                </a:solidFill>
              </a:rPr>
              <a:t>[F5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584" y="3581400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114800"/>
            <a:ext cx="72178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hello()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</a:t>
            </a:r>
            <a:r>
              <a:rPr lang="bg-BG"/>
              <a:t>в програмирането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44035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bg-BG" sz="2900" noProof="1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88815" y="1905000"/>
            <a:ext cx="11804822" cy="34567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dirty="0"/>
              <a:t>Да даваме</a:t>
            </a:r>
            <a:r>
              <a:rPr lang="en-US" sz="3600" dirty="0"/>
              <a:t>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sz="3600" dirty="0"/>
              <a:t> на компютъра – да 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комуникираме</a:t>
            </a:r>
            <a:r>
              <a:rPr lang="bg-BG" sz="3600" dirty="0"/>
              <a:t>" </a:t>
            </a:r>
          </a:p>
          <a:p>
            <a:pPr lvl="1">
              <a:lnSpc>
                <a:spcPct val="100000"/>
              </a:lnSpc>
            </a:pPr>
            <a:r>
              <a:rPr lang="bg-BG" sz="3600" dirty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sz="3600" dirty="0"/>
              <a:t>Така те образуват 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sz="3600" dirty="0"/>
              <a:t>"</a:t>
            </a:r>
          </a:p>
          <a:p>
            <a:pPr lvl="2">
              <a:lnSpc>
                <a:spcPct val="100000"/>
              </a:lnSpc>
            </a:pPr>
            <a:r>
              <a:rPr lang="bg-BG" sz="3600" dirty="0"/>
              <a:t>Компютърната програма е поредица от команди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3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4412" y="2590800"/>
            <a:ext cx="7696200" cy="1110780"/>
          </a:xfrm>
        </p:spPr>
        <p:txBody>
          <a:bodyPr>
            <a:normAutofit/>
          </a:bodyPr>
          <a:lstStyle/>
          <a:p>
            <a:r>
              <a:rPr lang="bg-BG" sz="6600" dirty="0"/>
              <a:t>Как комуникираме?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8258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4291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4212" y="2318989"/>
            <a:ext cx="2057400" cy="781880"/>
          </a:xfrm>
          <a:prstGeom prst="wedgeRoundRectCallout">
            <a:avLst>
              <a:gd name="adj1" fmla="val -15294"/>
              <a:gd name="adj2" fmla="val 80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>
                <a:solidFill>
                  <a:srgbClr val="FFFFFF"/>
                </a:solidFill>
              </a:rPr>
              <a:t>Добър ден!</a:t>
            </a:r>
          </a:p>
        </p:txBody>
      </p:sp>
      <p:pic>
        <p:nvPicPr>
          <p:cNvPr id="17" name="Picture 16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77" y="2090471"/>
            <a:ext cx="2133598" cy="2341486"/>
          </a:xfrm>
          <a:prstGeom prst="rect">
            <a:avLst/>
          </a:prstGeom>
        </p:spPr>
      </p:pic>
      <p:sp>
        <p:nvSpPr>
          <p:cNvPr id="18" name="AutoShape 5"/>
          <p:cNvSpPr>
            <a:spLocks noChangeArrowheads="1"/>
          </p:cNvSpPr>
          <p:nvPr/>
        </p:nvSpPr>
        <p:spPr bwMode="auto">
          <a:xfrm flipH="1">
            <a:off x="3207077" y="1176071"/>
            <a:ext cx="2438400" cy="781880"/>
          </a:xfrm>
          <a:prstGeom prst="wedgeRoundRectCallout">
            <a:avLst>
              <a:gd name="adj1" fmla="val 7034"/>
              <a:gd name="adj2" fmla="val 937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 err="1">
                <a:solidFill>
                  <a:srgbClr val="FFFFFF"/>
                </a:solidFill>
              </a:rPr>
              <a:t>Добрый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bg-BG" sz="2800" dirty="0" err="1">
                <a:solidFill>
                  <a:srgbClr val="FFFFFF"/>
                </a:solidFill>
              </a:rPr>
              <a:t>день</a:t>
            </a:r>
            <a:r>
              <a:rPr lang="bg-BG" sz="28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19" name="Picture 18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0277" y="2090471"/>
            <a:ext cx="2133598" cy="2341486"/>
          </a:xfrm>
          <a:prstGeom prst="rect">
            <a:avLst/>
          </a:prstGeom>
        </p:spPr>
      </p:pic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6712277" y="1176071"/>
            <a:ext cx="1905000" cy="781880"/>
          </a:xfrm>
          <a:prstGeom prst="wedgeRoundRectCallout">
            <a:avLst>
              <a:gd name="adj1" fmla="val -30109"/>
              <a:gd name="adj2" fmla="val 90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Dobrý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deň</a:t>
            </a:r>
            <a:r>
              <a:rPr lang="en-US" sz="2800" dirty="0">
                <a:solidFill>
                  <a:srgbClr val="FFFFFF"/>
                </a:solidFill>
              </a:rPr>
              <a:t>!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59" y="3307494"/>
            <a:ext cx="2133598" cy="2341486"/>
          </a:xfrm>
          <a:prstGeom prst="rect">
            <a:avLst/>
          </a:prstGeom>
        </p:spPr>
      </p:pic>
      <p:sp>
        <p:nvSpPr>
          <p:cNvPr id="22" name="AutoShape 5"/>
          <p:cNvSpPr>
            <a:spLocks noChangeArrowheads="1"/>
          </p:cNvSpPr>
          <p:nvPr/>
        </p:nvSpPr>
        <p:spPr bwMode="auto">
          <a:xfrm flipH="1">
            <a:off x="8387089" y="2316894"/>
            <a:ext cx="1906588" cy="781880"/>
          </a:xfrm>
          <a:prstGeom prst="wedgeRoundRectCallout">
            <a:avLst>
              <a:gd name="adj1" fmla="val -30109"/>
              <a:gd name="adj2" fmla="val 90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Dobrý</a:t>
            </a:r>
            <a:r>
              <a:rPr lang="en-US" sz="2800" dirty="0">
                <a:solidFill>
                  <a:srgbClr val="FFFFFF"/>
                </a:solidFill>
              </a:rPr>
              <a:t> den!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2703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български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4240536" y="4431957"/>
            <a:ext cx="1252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руски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768042" y="4431957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словашки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9792301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чешки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98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 (2)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4291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4212" y="2316894"/>
            <a:ext cx="2057400" cy="781880"/>
          </a:xfrm>
          <a:prstGeom prst="wedgeRoundRectCallout">
            <a:avLst>
              <a:gd name="adj1" fmla="val -15294"/>
              <a:gd name="adj2" fmla="val 80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Guten</a:t>
            </a:r>
            <a:r>
              <a:rPr lang="en-US" sz="2800" dirty="0">
                <a:solidFill>
                  <a:srgbClr val="FFFFFF"/>
                </a:solidFill>
              </a:rPr>
              <a:t> Tag</a:t>
            </a:r>
            <a:r>
              <a:rPr lang="bg-BG" sz="28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17" name="Picture 16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77" y="2090471"/>
            <a:ext cx="2133598" cy="2341486"/>
          </a:xfrm>
          <a:prstGeom prst="rect">
            <a:avLst/>
          </a:prstGeom>
        </p:spPr>
      </p:pic>
      <p:sp>
        <p:nvSpPr>
          <p:cNvPr id="18" name="AutoShape 5"/>
          <p:cNvSpPr>
            <a:spLocks noChangeArrowheads="1"/>
          </p:cNvSpPr>
          <p:nvPr/>
        </p:nvSpPr>
        <p:spPr bwMode="auto">
          <a:xfrm flipH="1">
            <a:off x="3207077" y="1176071"/>
            <a:ext cx="2438400" cy="781880"/>
          </a:xfrm>
          <a:prstGeom prst="wedgeRoundRectCallout">
            <a:avLst>
              <a:gd name="adj1" fmla="val 7034"/>
              <a:gd name="adj2" fmla="val 937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God dag</a:t>
            </a:r>
            <a:r>
              <a:rPr lang="bg-BG" sz="28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19" name="Picture 18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0277" y="2090471"/>
            <a:ext cx="2133598" cy="2341486"/>
          </a:xfrm>
          <a:prstGeom prst="rect">
            <a:avLst/>
          </a:prstGeom>
        </p:spPr>
      </p:pic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6712277" y="1176071"/>
            <a:ext cx="1905000" cy="781880"/>
          </a:xfrm>
          <a:prstGeom prst="wedgeRoundRectCallout">
            <a:avLst>
              <a:gd name="adj1" fmla="val -30109"/>
              <a:gd name="adj2" fmla="val 90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God dag!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59" y="3307494"/>
            <a:ext cx="2133598" cy="2341486"/>
          </a:xfrm>
          <a:prstGeom prst="rect">
            <a:avLst/>
          </a:prstGeom>
        </p:spPr>
      </p:pic>
      <p:sp>
        <p:nvSpPr>
          <p:cNvPr id="22" name="AutoShape 5"/>
          <p:cNvSpPr>
            <a:spLocks noChangeArrowheads="1"/>
          </p:cNvSpPr>
          <p:nvPr/>
        </p:nvSpPr>
        <p:spPr bwMode="auto">
          <a:xfrm flipH="1">
            <a:off x="8387089" y="2316894"/>
            <a:ext cx="1906588" cy="781880"/>
          </a:xfrm>
          <a:prstGeom prst="wedgeRoundRectCallout">
            <a:avLst>
              <a:gd name="adj1" fmla="val -30109"/>
              <a:gd name="adj2" fmla="val 80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God dag!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2703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немски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277" y="4431957"/>
            <a:ext cx="152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шведски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6142" y="4431957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норвежки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9792301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датски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76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 (3)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3414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8012" y="2037520"/>
            <a:ext cx="5410200" cy="781880"/>
          </a:xfrm>
          <a:prstGeom prst="wedgeRoundRectCallout">
            <a:avLst>
              <a:gd name="adj1" fmla="val -12893"/>
              <a:gd name="adj2" fmla="val 829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for(int i = 0; i &lt;= 10; 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4" y="3307494"/>
            <a:ext cx="2133598" cy="234148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16478" y="5715000"/>
            <a:ext cx="70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C#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47213" y="5648980"/>
            <a:ext cx="1026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PHP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6399212" y="2037520"/>
            <a:ext cx="5266063" cy="781880"/>
          </a:xfrm>
          <a:prstGeom prst="wedgeRoundRectCallout">
            <a:avLst>
              <a:gd name="adj1" fmla="val 15924"/>
              <a:gd name="adj2" fmla="val 87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for($i = 0; $i &lt;= 10; $i++)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  <p:bldP spid="26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3414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8012" y="2037520"/>
            <a:ext cx="5410200" cy="781880"/>
          </a:xfrm>
          <a:prstGeom prst="wedgeRoundRectCallout">
            <a:avLst>
              <a:gd name="adj1" fmla="val -12893"/>
              <a:gd name="adj2" fmla="val 829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for(int i = 0; i &lt;= 10; 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4" y="3307494"/>
            <a:ext cx="2133598" cy="234148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55812" y="5715000"/>
            <a:ext cx="789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Java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18613" y="564619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JavaScript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6399212" y="2037520"/>
            <a:ext cx="5334000" cy="781880"/>
          </a:xfrm>
          <a:prstGeom prst="wedgeRoundRectCallout">
            <a:avLst>
              <a:gd name="adj1" fmla="val 15924"/>
              <a:gd name="adj2" fmla="val 87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for(let i = 0; i &lt;= 10; 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31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1141</Words>
  <Application>Microsoft Office PowerPoint</Application>
  <PresentationFormat>Custom</PresentationFormat>
  <Paragraphs>250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Първи стъпки в програмирането</vt:lpstr>
      <vt:lpstr>Съдържание</vt:lpstr>
      <vt:lpstr>Какво означава "да програмираме"?</vt:lpstr>
      <vt:lpstr>Какво означава "програмиране"?</vt:lpstr>
      <vt:lpstr>Как комуникираме?</vt:lpstr>
      <vt:lpstr>Начин на комуникация</vt:lpstr>
      <vt:lpstr>Начин на комуникация (2)</vt:lpstr>
      <vt:lpstr>Начин на комуникация (3)</vt:lpstr>
      <vt:lpstr>Начин на комуникация (4)</vt:lpstr>
      <vt:lpstr>Програмиране</vt:lpstr>
      <vt:lpstr>Демонстрация на живо</vt:lpstr>
      <vt:lpstr>Примерна изпитна задача</vt:lpstr>
      <vt:lpstr>Примерна изпитна задача – решение</vt:lpstr>
      <vt:lpstr>Да направим конзолна програмка</vt:lpstr>
      <vt:lpstr>Среда за разработка</vt:lpstr>
      <vt:lpstr>Среда за разработка</vt:lpstr>
      <vt:lpstr>Среда за разработка</vt:lpstr>
      <vt:lpstr>Създаване на конзолна програма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JavaScript програмите</vt:lpstr>
      <vt:lpstr>Конзолни програмки с JavaScript</vt:lpstr>
      <vt:lpstr>Да направим уеб приложение</vt:lpstr>
      <vt:lpstr>Конзолни и уеб приложения</vt:lpstr>
      <vt:lpstr>Създаване на уеб приложение</vt:lpstr>
      <vt:lpstr>Създаване на действие: calc()</vt:lpstr>
      <vt:lpstr>Стартиране на уеб приложението</vt:lpstr>
      <vt:lpstr>Изграждане на уеб приложение</vt:lpstr>
      <vt:lpstr>Какво научихме днес?</vt:lpstr>
      <vt:lpstr>Първи стъпки в програмирането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2017-06-30T15:55:15Z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